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64" r:id="rId2"/>
    <p:sldId id="273" r:id="rId3"/>
    <p:sldId id="258" r:id="rId4"/>
    <p:sldId id="274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  <a:srgbClr val="3333FF"/>
    <a:srgbClr val="660033"/>
    <a:srgbClr val="800000"/>
    <a:srgbClr val="CC6600"/>
    <a:srgbClr val="6666FF"/>
    <a:srgbClr val="3366CC"/>
    <a:srgbClr val="0099CC"/>
    <a:srgbClr val="00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64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DA560-020F-46A5-BC58-30478DB1D172}" type="datetimeFigureOut">
              <a:rPr lang="en-US" smtClean="0"/>
              <a:pPr/>
              <a:t>10-Jan-14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FC4CD-F5FD-46B5-B876-74D1CCD25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6324B-D636-4039-B222-4391D4B81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2E552-BF43-4609-B33F-BBD14E74B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9B3D6-B404-4EFD-832C-ADEAB0C5E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0D5D1-6B8B-4472-B4EA-A88B5E0BE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782A0-17DD-46CA-9557-DB180B4FC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B5B0E-23E9-4680-9C04-30E556A93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8C907-AAD2-484A-BBC1-D1E6637C2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A8EC6-AF68-4BC9-ABE7-C79FFE038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B0EE1-FF05-408C-9D6B-B647C3609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06D51-FD57-4E1C-AD36-2C0A84A37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1A4B8-64AF-491D-93F9-59448B975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2DFA6-4E62-4DF0-9BD3-B7BB63CF3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Arial" charset="0"/>
              </a:defRPr>
            </a:lvl1pPr>
          </a:lstStyle>
          <a:p>
            <a:pPr>
              <a:defRPr/>
            </a:pPr>
            <a:fld id="{CE07AD59-728E-4B6A-BAC9-EA6075C3D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525" y="-19050"/>
            <a:ext cx="9144000" cy="100013"/>
            <a:chOff x="0" y="0"/>
            <a:chExt cx="5760" cy="63"/>
          </a:xfrm>
        </p:grpSpPr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2880" cy="63"/>
            </a:xfrm>
            <a:prstGeom prst="rect">
              <a:avLst/>
            </a:prstGeom>
            <a:solidFill>
              <a:srgbClr val="FFCD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baseline="-25000">
                <a:cs typeface="Arial" charset="0"/>
              </a:endParaRPr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2880" y="0"/>
              <a:ext cx="2880" cy="63"/>
            </a:xfrm>
            <a:prstGeom prst="rect">
              <a:avLst/>
            </a:prstGeom>
            <a:solidFill>
              <a:srgbClr val="00529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baseline="-25000">
                <a:cs typeface="Arial" charset="0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9525" y="6613525"/>
            <a:ext cx="9144000" cy="268288"/>
            <a:chOff x="0" y="0"/>
            <a:chExt cx="5760" cy="63"/>
          </a:xfrm>
        </p:grpSpPr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2880" cy="63"/>
            </a:xfrm>
            <a:prstGeom prst="rect">
              <a:avLst/>
            </a:prstGeom>
            <a:solidFill>
              <a:srgbClr val="FFCD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baseline="-25000">
                <a:cs typeface="Arial" charset="0"/>
              </a:endParaRPr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2880" y="0"/>
              <a:ext cx="2880" cy="63"/>
            </a:xfrm>
            <a:prstGeom prst="rect">
              <a:avLst/>
            </a:prstGeom>
            <a:solidFill>
              <a:srgbClr val="00529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baseline="-25000">
                <a:cs typeface="Arial" charset="0"/>
              </a:endParaRPr>
            </a:p>
          </p:txBody>
        </p:sp>
      </p:grpSp>
      <p:pic>
        <p:nvPicPr>
          <p:cNvPr id="1033" name="Picture 13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99338" y="41275"/>
            <a:ext cx="1516062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licofindiadelhi.weebly.com/lics-new-plan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514600"/>
            <a:ext cx="9144000" cy="138499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3333FF"/>
                </a:solidFill>
                <a:latin typeface="Algerian" pitchFamily="82" charset="0"/>
                <a:cs typeface="Lucida Sans Unicode" pitchFamily="34" charset="0"/>
              </a:rPr>
              <a:t>LIC’s   NEW   JEEVAN ANAND   PLAN</a:t>
            </a:r>
          </a:p>
          <a:p>
            <a:pPr algn="ctr">
              <a:lnSpc>
                <a:spcPct val="200000"/>
              </a:lnSpc>
            </a:pPr>
            <a:r>
              <a:rPr lang="en-US" sz="2400" b="1" dirty="0" smtClean="0">
                <a:solidFill>
                  <a:srgbClr val="3333FF"/>
                </a:solidFill>
                <a:latin typeface="Algerian" pitchFamily="82" charset="0"/>
                <a:cs typeface="Lucida Sans Unicode" pitchFamily="34" charset="0"/>
              </a:rPr>
              <a:t>Plan No. 815</a:t>
            </a:r>
            <a:endParaRPr lang="en-US" sz="2400" b="1" dirty="0">
              <a:solidFill>
                <a:srgbClr val="3333FF"/>
              </a:solidFill>
              <a:latin typeface="Algerian" pitchFamily="82" charset="0"/>
              <a:cs typeface="Lucida Sans Unicode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457200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 dirty="0" smtClean="0">
                <a:solidFill>
                  <a:srgbClr val="FF0000"/>
                </a:solidFill>
              </a:rPr>
              <a:t>For more details visit:</a:t>
            </a:r>
            <a:endParaRPr lang="en-US" sz="2000" b="1" i="1" u="sng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hlinkClick r:id="rId2"/>
              </a:rPr>
              <a:t>http://licofindiadelhi.weebly.com/lics-new-plans.html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762000"/>
          <a:ext cx="8763000" cy="581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343400"/>
              </a:tblGrid>
              <a:tr h="68851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3333FF"/>
                          </a:solidFill>
                          <a:latin typeface="Imprint MT Shadow" pitchFamily="82" charset="0"/>
                        </a:rPr>
                        <a:t>Jeevan</a:t>
                      </a:r>
                      <a:r>
                        <a:rPr lang="en-US" sz="2000" b="1" dirty="0" smtClean="0">
                          <a:solidFill>
                            <a:srgbClr val="3333FF"/>
                          </a:solidFill>
                          <a:latin typeface="Imprint MT Shadow" pitchFamily="82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3333FF"/>
                          </a:solidFill>
                          <a:latin typeface="Imprint MT Shadow" pitchFamily="82" charset="0"/>
                        </a:rPr>
                        <a:t>Anand</a:t>
                      </a:r>
                      <a:r>
                        <a:rPr lang="en-US" sz="2000" b="1" dirty="0" smtClean="0">
                          <a:solidFill>
                            <a:srgbClr val="3333FF"/>
                          </a:solidFill>
                          <a:latin typeface="Imprint MT Shadow" pitchFamily="8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3333FF"/>
                          </a:solidFill>
                          <a:latin typeface="Imprint MT Shadow" pitchFamily="82" charset="0"/>
                        </a:rPr>
                        <a:t>Plan No. 149</a:t>
                      </a:r>
                      <a:endParaRPr lang="en-US" sz="2000" b="1" dirty="0">
                        <a:solidFill>
                          <a:srgbClr val="3333FF"/>
                        </a:solidFill>
                        <a:latin typeface="Imprint MT Shadow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3333FF"/>
                          </a:solidFill>
                          <a:latin typeface="Imprint MT Shadow" pitchFamily="82" charset="0"/>
                        </a:rPr>
                        <a:t>New </a:t>
                      </a:r>
                      <a:r>
                        <a:rPr lang="en-US" sz="2000" b="1" dirty="0" err="1" smtClean="0">
                          <a:solidFill>
                            <a:srgbClr val="3333FF"/>
                          </a:solidFill>
                          <a:latin typeface="Imprint MT Shadow" pitchFamily="82" charset="0"/>
                        </a:rPr>
                        <a:t>Jeevan</a:t>
                      </a:r>
                      <a:r>
                        <a:rPr lang="en-US" sz="2000" b="1" dirty="0" smtClean="0">
                          <a:solidFill>
                            <a:srgbClr val="3333FF"/>
                          </a:solidFill>
                          <a:latin typeface="Imprint MT Shadow" pitchFamily="82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3333FF"/>
                          </a:solidFill>
                          <a:latin typeface="Imprint MT Shadow" pitchFamily="82" charset="0"/>
                        </a:rPr>
                        <a:t>Anand</a:t>
                      </a:r>
                      <a:r>
                        <a:rPr lang="en-US" sz="2000" b="1" dirty="0" smtClean="0">
                          <a:solidFill>
                            <a:srgbClr val="3333FF"/>
                          </a:solidFill>
                          <a:latin typeface="Imprint MT Shadow" pitchFamily="8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3333FF"/>
                          </a:solidFill>
                          <a:latin typeface="Imprint MT Shadow" pitchFamily="82" charset="0"/>
                        </a:rPr>
                        <a:t>Plan No. 815</a:t>
                      </a:r>
                      <a:endParaRPr lang="en-US" sz="2000" b="1" dirty="0">
                        <a:solidFill>
                          <a:srgbClr val="3333FF"/>
                        </a:solidFill>
                        <a:latin typeface="Imprint MT Shadow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5922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Imprint MT Shadow" pitchFamily="82" charset="0"/>
                        </a:rPr>
                        <a:t>Maturity Benefit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Imprint MT Shadow" pitchFamily="82" charset="0"/>
                        </a:rPr>
                        <a:t>Maturity Benefit</a:t>
                      </a:r>
                      <a:endParaRPr lang="en-US" sz="1800" b="1" dirty="0">
                        <a:solidFill>
                          <a:srgbClr val="002060"/>
                        </a:solidFill>
                        <a:latin typeface="Imprint MT Shadow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4967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Imprint MT Shadow" pitchFamily="82" charset="0"/>
                        </a:rPr>
                        <a:t>Basic Sum Assured along with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Imprint MT Shadow" pitchFamily="82" charset="0"/>
                        </a:rPr>
                        <a:t>Vested Simple Reversionary Bonuses and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Imprint MT Shadow" pitchFamily="82" charset="0"/>
                        </a:rPr>
                        <a:t>Final Additional Bonus, if Any</a:t>
                      </a: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Imprint MT Shadow" pitchFamily="82" charset="0"/>
                        </a:rPr>
                        <a:t>.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Imprint MT Shadow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Imprint MT Shadow" pitchFamily="82" charset="0"/>
                        </a:rPr>
                        <a:t>Basic Sum Assured along with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Imprint MT Shadow" pitchFamily="82" charset="0"/>
                        </a:rPr>
                        <a:t>Vested Simple Reversionary Bonuses and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Imprint MT Shadow" pitchFamily="82" charset="0"/>
                        </a:rPr>
                        <a:t>Final Additional Bonus, if Any</a:t>
                      </a:r>
                      <a:endParaRPr lang="en-US" sz="1600" dirty="0">
                        <a:solidFill>
                          <a:srgbClr val="660033"/>
                        </a:solidFill>
                        <a:latin typeface="Imprint MT Shadow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22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Imprint MT Shadow" pitchFamily="82" charset="0"/>
                        </a:rPr>
                        <a:t>Death Benefit</a:t>
                      </a:r>
                      <a:endParaRPr lang="en-US" sz="1800" b="1" dirty="0">
                        <a:solidFill>
                          <a:srgbClr val="002060"/>
                        </a:solidFill>
                        <a:latin typeface="Imprint MT Shadow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Imprint MT Shadow" pitchFamily="82" charset="0"/>
                        </a:rPr>
                        <a:t>Death Benefit</a:t>
                      </a:r>
                      <a:endParaRPr lang="en-US" sz="1800" b="1" dirty="0">
                        <a:solidFill>
                          <a:srgbClr val="002060"/>
                        </a:solidFill>
                        <a:latin typeface="Imprint MT Shadow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74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dirty="0" smtClean="0">
                          <a:solidFill>
                            <a:srgbClr val="660033"/>
                          </a:solidFill>
                          <a:latin typeface="Imprint MT Shadow" pitchFamily="82" charset="0"/>
                        </a:rPr>
                        <a:t>During the policy term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i="1" dirty="0" smtClean="0">
                          <a:solidFill>
                            <a:srgbClr val="660033"/>
                          </a:solidFill>
                          <a:latin typeface="Imprint MT Shadow" pitchFamily="82" charset="0"/>
                        </a:rPr>
                        <a:t>Basic Sum Assured(BSA) </a:t>
                      </a:r>
                      <a:r>
                        <a:rPr lang="en-US" sz="1800" dirty="0" smtClean="0">
                          <a:solidFill>
                            <a:srgbClr val="660033"/>
                          </a:solidFill>
                          <a:latin typeface="Imprint MT Shadow" pitchFamily="82" charset="0"/>
                        </a:rPr>
                        <a:t>along with Vested Simple Reversionary Bonuses and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solidFill>
                            <a:srgbClr val="660033"/>
                          </a:solidFill>
                          <a:latin typeface="Imprint MT Shadow" pitchFamily="82" charset="0"/>
                        </a:rPr>
                        <a:t>Final Additional Bonus, if any.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u="sng" baseline="0" dirty="0" smtClean="0">
                          <a:solidFill>
                            <a:srgbClr val="660033"/>
                          </a:solidFill>
                          <a:latin typeface="Imprint MT Shadow" pitchFamily="82" charset="0"/>
                        </a:rPr>
                        <a:t>After expiry of policy term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aseline="0" dirty="0" smtClean="0">
                          <a:solidFill>
                            <a:srgbClr val="660033"/>
                          </a:solidFill>
                          <a:latin typeface="Imprint MT Shadow" pitchFamily="82" charset="0"/>
                        </a:rPr>
                        <a:t>Basic Sum Assured</a:t>
                      </a:r>
                      <a:endParaRPr lang="en-US" sz="1800" dirty="0">
                        <a:solidFill>
                          <a:srgbClr val="660033"/>
                        </a:solidFill>
                        <a:latin typeface="Imprint MT Shadow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u="sng" dirty="0" smtClean="0">
                          <a:solidFill>
                            <a:srgbClr val="660033"/>
                          </a:solidFill>
                          <a:latin typeface="Imprint MT Shadow" pitchFamily="82" charset="0"/>
                        </a:rPr>
                        <a:t>During the policy term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i="1" dirty="0" smtClean="0">
                          <a:solidFill>
                            <a:srgbClr val="660033"/>
                          </a:solidFill>
                          <a:latin typeface="Imprint MT Shadow" pitchFamily="82" charset="0"/>
                        </a:rPr>
                        <a:t>‘Sum  Assured on Death</a:t>
                      </a:r>
                      <a:r>
                        <a:rPr lang="en-US" sz="1800" dirty="0" smtClean="0">
                          <a:solidFill>
                            <a:srgbClr val="660033"/>
                          </a:solidFill>
                          <a:latin typeface="Imprint MT Shadow" pitchFamily="82" charset="0"/>
                        </a:rPr>
                        <a:t>’ along with Vested Simple Reversionary Bonuses and</a:t>
                      </a:r>
                      <a:r>
                        <a:rPr lang="en-US" sz="1800" baseline="0" dirty="0" smtClean="0">
                          <a:solidFill>
                            <a:srgbClr val="660033"/>
                          </a:solidFill>
                          <a:latin typeface="Imprint MT Shadow" pitchFamily="82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aseline="0" dirty="0" smtClean="0">
                          <a:solidFill>
                            <a:srgbClr val="660033"/>
                          </a:solidFill>
                          <a:latin typeface="Imprint MT Shadow" pitchFamily="82" charset="0"/>
                        </a:rPr>
                        <a:t>Final Additional Bonus, if any.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u="sng" baseline="0" dirty="0" smtClean="0">
                          <a:solidFill>
                            <a:srgbClr val="660033"/>
                          </a:solidFill>
                          <a:latin typeface="Imprint MT Shadow" pitchFamily="82" charset="0"/>
                        </a:rPr>
                        <a:t>After expiry of policy term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aseline="0" dirty="0" smtClean="0">
                          <a:solidFill>
                            <a:srgbClr val="660033"/>
                          </a:solidFill>
                          <a:latin typeface="Imprint MT Shadow" pitchFamily="82" charset="0"/>
                        </a:rPr>
                        <a:t>Basic Sum Assured</a:t>
                      </a:r>
                      <a:endParaRPr lang="en-US" sz="1800" dirty="0">
                        <a:solidFill>
                          <a:srgbClr val="660033"/>
                        </a:solidFill>
                        <a:latin typeface="Imprint MT Shadow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52400"/>
            <a:ext cx="7162800" cy="400110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Imprint MT Shadow" pitchFamily="82" charset="0"/>
                <a:cs typeface="Aparajita" pitchFamily="34" charset="0"/>
              </a:rPr>
              <a:t>LIC’s  New </a:t>
            </a:r>
            <a:r>
              <a:rPr lang="en-US" sz="2000" b="1" dirty="0" err="1" smtClean="0">
                <a:solidFill>
                  <a:srgbClr val="002060"/>
                </a:solidFill>
                <a:latin typeface="Imprint MT Shadow" pitchFamily="82" charset="0"/>
                <a:cs typeface="Aparajita" pitchFamily="34" charset="0"/>
              </a:rPr>
              <a:t>Jeevan</a:t>
            </a:r>
            <a:r>
              <a:rPr lang="en-US" sz="2000" b="1" dirty="0" smtClean="0">
                <a:solidFill>
                  <a:srgbClr val="002060"/>
                </a:solidFill>
                <a:latin typeface="Imprint MT Shadow" pitchFamily="82" charset="0"/>
                <a:cs typeface="Aparajita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Imprint MT Shadow" pitchFamily="82" charset="0"/>
                <a:cs typeface="Aparajita" pitchFamily="34" charset="0"/>
              </a:rPr>
              <a:t>Anand</a:t>
            </a:r>
            <a:r>
              <a:rPr lang="en-US" sz="2000" b="1" dirty="0" smtClean="0">
                <a:solidFill>
                  <a:srgbClr val="002060"/>
                </a:solidFill>
                <a:latin typeface="Imprint MT Shadow" pitchFamily="82" charset="0"/>
                <a:cs typeface="Aparajita" pitchFamily="34" charset="0"/>
              </a:rPr>
              <a:t> Plan– Benefits</a:t>
            </a:r>
            <a:endParaRPr lang="en-US" sz="2000" b="1" dirty="0">
              <a:solidFill>
                <a:srgbClr val="002060"/>
              </a:solidFill>
              <a:latin typeface="Imprint MT Shadow" pitchFamily="82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143000"/>
            <a:ext cx="8458200" cy="5162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660033"/>
                </a:solidFill>
                <a:latin typeface="Lucida Calligraphy" pitchFamily="66" charset="0"/>
              </a:rPr>
              <a:t>What is Sum Assured on Death?</a:t>
            </a:r>
          </a:p>
          <a:p>
            <a:pPr algn="ctr">
              <a:lnSpc>
                <a:spcPct val="150000"/>
              </a:lnSpc>
            </a:pPr>
            <a:endParaRPr lang="en-US" sz="1100" dirty="0" smtClean="0">
              <a:solidFill>
                <a:srgbClr val="660033"/>
              </a:solidFill>
              <a:latin typeface="Lucida Calligraphy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dirty="0" smtClean="0">
                <a:solidFill>
                  <a:srgbClr val="660033"/>
                </a:solidFill>
                <a:latin typeface="Lucida Calligraphy" pitchFamily="66" charset="0"/>
              </a:rPr>
              <a:t>Sum  Assured on Death shall be Higher of ~</a:t>
            </a:r>
          </a:p>
          <a:p>
            <a:pPr algn="ctr">
              <a:lnSpc>
                <a:spcPct val="200000"/>
              </a:lnSpc>
            </a:pPr>
            <a:r>
              <a:rPr lang="en-US" sz="2400" dirty="0" smtClean="0">
                <a:solidFill>
                  <a:srgbClr val="660033"/>
                </a:solidFill>
                <a:latin typeface="Lucida Calligraphy" pitchFamily="66" charset="0"/>
              </a:rPr>
              <a:t>125% of Basic Sum Assured (1.25 x BSA)</a:t>
            </a:r>
          </a:p>
          <a:p>
            <a:pPr algn="ctr">
              <a:lnSpc>
                <a:spcPct val="200000"/>
              </a:lnSpc>
            </a:pPr>
            <a:r>
              <a:rPr lang="en-US" sz="2000" dirty="0" smtClean="0">
                <a:solidFill>
                  <a:srgbClr val="660033"/>
                </a:solidFill>
                <a:latin typeface="Lucida Calligraphy" pitchFamily="66" charset="0"/>
              </a:rPr>
              <a:t>OR</a:t>
            </a:r>
          </a:p>
          <a:p>
            <a:pPr algn="ctr">
              <a:lnSpc>
                <a:spcPct val="200000"/>
              </a:lnSpc>
            </a:pPr>
            <a:r>
              <a:rPr lang="en-US" sz="2400" dirty="0" smtClean="0">
                <a:solidFill>
                  <a:srgbClr val="660033"/>
                </a:solidFill>
                <a:latin typeface="Lucida Calligraphy" pitchFamily="66" charset="0"/>
              </a:rPr>
              <a:t>10 times Annual Premium</a:t>
            </a:r>
            <a:r>
              <a:rPr lang="en-US" sz="2400" b="1" dirty="0" smtClean="0">
                <a:solidFill>
                  <a:srgbClr val="660033"/>
                </a:solidFill>
                <a:latin typeface="Lucida Calligraphy" pitchFamily="66" charset="0"/>
              </a:rPr>
              <a:t>.(10 x AP)</a:t>
            </a:r>
            <a:r>
              <a:rPr lang="en-US" sz="2400" dirty="0" smtClean="0">
                <a:solidFill>
                  <a:srgbClr val="660033"/>
                </a:solidFill>
                <a:latin typeface="Lucida Calligraphy" pitchFamily="66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dirty="0" smtClean="0">
                <a:solidFill>
                  <a:srgbClr val="660033"/>
                </a:solidFill>
                <a:latin typeface="Calibri"/>
                <a:cs typeface="Calibri"/>
              </a:rPr>
              <a:t>≈≈≈≈</a:t>
            </a:r>
            <a:endParaRPr lang="en-US" dirty="0" smtClean="0">
              <a:solidFill>
                <a:srgbClr val="660033"/>
              </a:solidFill>
              <a:latin typeface="Lucida Calligraphy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dirty="0" smtClean="0">
                <a:solidFill>
                  <a:srgbClr val="660033"/>
                </a:solidFill>
                <a:latin typeface="Lucida Calligraphy" pitchFamily="66" charset="0"/>
              </a:rPr>
              <a:t>The death benefit  as defined above shall not be less than 105% of total premiums* paid as on the date of death . </a:t>
            </a:r>
          </a:p>
          <a:p>
            <a:pPr algn="ctr">
              <a:lnSpc>
                <a:spcPct val="150000"/>
              </a:lnSpc>
            </a:pPr>
            <a:r>
              <a:rPr lang="en-US" sz="2000" dirty="0" smtClean="0">
                <a:solidFill>
                  <a:srgbClr val="660033"/>
                </a:solidFill>
                <a:latin typeface="Lucida Calligraphy" pitchFamily="66" charset="0"/>
              </a:rPr>
              <a:t>[*</a:t>
            </a:r>
            <a:r>
              <a:rPr lang="en-US" dirty="0" smtClean="0">
                <a:solidFill>
                  <a:srgbClr val="660033"/>
                </a:solidFill>
                <a:latin typeface="Lucida Calligraphy" pitchFamily="66" charset="0"/>
              </a:rPr>
              <a:t>excluding taxes, extra premiums and premiums for riders, if any</a:t>
            </a:r>
            <a:r>
              <a:rPr lang="en-US" sz="2000" dirty="0" smtClean="0">
                <a:solidFill>
                  <a:srgbClr val="660033"/>
                </a:solidFill>
                <a:latin typeface="Lucida Calligraphy" pitchFamily="66" charset="0"/>
              </a:rPr>
              <a:t>]</a:t>
            </a:r>
            <a:endParaRPr lang="en-US" b="1" dirty="0">
              <a:solidFill>
                <a:srgbClr val="660033"/>
              </a:solidFill>
              <a:latin typeface="Lucida Calligraphy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2400"/>
            <a:ext cx="7162800" cy="400110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660033"/>
                </a:solidFill>
                <a:latin typeface="Lucida Calligraphy" pitchFamily="66" charset="0"/>
                <a:cs typeface="Aparajita" pitchFamily="34" charset="0"/>
              </a:rPr>
              <a:t>LIC’s  New </a:t>
            </a:r>
            <a:r>
              <a:rPr lang="en-US" sz="2000" b="1" dirty="0" err="1" smtClean="0">
                <a:solidFill>
                  <a:srgbClr val="660033"/>
                </a:solidFill>
                <a:latin typeface="Lucida Calligraphy" pitchFamily="66" charset="0"/>
                <a:cs typeface="Aparajita" pitchFamily="34" charset="0"/>
              </a:rPr>
              <a:t>Jeevan</a:t>
            </a:r>
            <a:r>
              <a:rPr lang="en-US" sz="2000" b="1" dirty="0" smtClean="0">
                <a:solidFill>
                  <a:srgbClr val="660033"/>
                </a:solidFill>
                <a:latin typeface="Lucida Calligraphy" pitchFamily="66" charset="0"/>
                <a:cs typeface="Aparajita" pitchFamily="34" charset="0"/>
              </a:rPr>
              <a:t> </a:t>
            </a:r>
            <a:r>
              <a:rPr lang="en-US" sz="2000" b="1" dirty="0" err="1" smtClean="0">
                <a:solidFill>
                  <a:srgbClr val="660033"/>
                </a:solidFill>
                <a:latin typeface="Lucida Calligraphy" pitchFamily="66" charset="0"/>
                <a:cs typeface="Aparajita" pitchFamily="34" charset="0"/>
              </a:rPr>
              <a:t>Anand</a:t>
            </a:r>
            <a:r>
              <a:rPr lang="en-US" sz="2000" b="1" dirty="0" smtClean="0">
                <a:solidFill>
                  <a:srgbClr val="660033"/>
                </a:solidFill>
                <a:latin typeface="Lucida Calligraphy" pitchFamily="66" charset="0"/>
                <a:cs typeface="Aparajita" pitchFamily="34" charset="0"/>
              </a:rPr>
              <a:t> Plan– Benefits</a:t>
            </a:r>
            <a:endParaRPr lang="en-US" sz="2000" b="1" dirty="0">
              <a:solidFill>
                <a:srgbClr val="660033"/>
              </a:solidFill>
              <a:latin typeface="Lucida Calligraphy" pitchFamily="66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1" y="1524000"/>
          <a:ext cx="8534400" cy="4655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99"/>
                <a:gridCol w="3276600"/>
                <a:gridCol w="3429001"/>
              </a:tblGrid>
              <a:tr h="63302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Lucida Calligraphy" pitchFamily="66" charset="0"/>
                        </a:rPr>
                        <a:t>Particulars</a:t>
                      </a:r>
                      <a:endParaRPr lang="en-US" sz="1800" dirty="0">
                        <a:solidFill>
                          <a:srgbClr val="002060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latin typeface="Lucida Calligraphy" pitchFamily="66" charset="0"/>
                        </a:rPr>
                        <a:t>Jeevan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Lucida Calligraphy" pitchFamily="66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latin typeface="Lucida Calligraphy" pitchFamily="66" charset="0"/>
                        </a:rPr>
                        <a:t>Anand</a:t>
                      </a:r>
                      <a:endParaRPr lang="en-US" sz="1800" dirty="0" smtClean="0">
                        <a:solidFill>
                          <a:srgbClr val="002060"/>
                        </a:solidFill>
                        <a:latin typeface="Lucida Calligraphy" pitchFamily="66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Lucida Calligraphy" pitchFamily="66" charset="0"/>
                        </a:rPr>
                        <a:t>Plan No. 149</a:t>
                      </a:r>
                      <a:endParaRPr lang="en-US" sz="1800" dirty="0">
                        <a:solidFill>
                          <a:srgbClr val="002060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Lucida Calligraphy" pitchFamily="66" charset="0"/>
                        </a:rPr>
                        <a:t>New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latin typeface="Lucida Calligraphy" pitchFamily="66" charset="0"/>
                        </a:rPr>
                        <a:t>Jeevan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Lucida Calligraphy" pitchFamily="66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latin typeface="Lucida Calligraphy" pitchFamily="66" charset="0"/>
                        </a:rPr>
                        <a:t>Anand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Lucida Calligraphy" pitchFamily="66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Lucida Calligraphy" pitchFamily="66" charset="0"/>
                        </a:rPr>
                        <a:t>Plan No. 815</a:t>
                      </a:r>
                      <a:endParaRPr lang="en-US" sz="1800" dirty="0">
                        <a:solidFill>
                          <a:srgbClr val="002060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4259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6600"/>
                          </a:solidFill>
                          <a:latin typeface="Lucida Calligraphy" pitchFamily="66" charset="0"/>
                        </a:rPr>
                        <a:t>Age</a:t>
                      </a:r>
                      <a:r>
                        <a:rPr lang="en-US" sz="1800" baseline="0" dirty="0" smtClean="0">
                          <a:solidFill>
                            <a:srgbClr val="006600"/>
                          </a:solidFill>
                          <a:latin typeface="Lucida Calligraphy" pitchFamily="66" charset="0"/>
                        </a:rPr>
                        <a:t> at entry</a:t>
                      </a:r>
                      <a:endParaRPr lang="en-US" sz="1800" dirty="0">
                        <a:solidFill>
                          <a:srgbClr val="006600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006600"/>
                          </a:solidFill>
                          <a:latin typeface="Lucida Calligraphy" pitchFamily="66" charset="0"/>
                        </a:rPr>
                        <a:t>18 to 65 years</a:t>
                      </a:r>
                      <a:endParaRPr lang="en-US" sz="1800" dirty="0">
                        <a:solidFill>
                          <a:srgbClr val="006600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006600"/>
                          </a:solidFill>
                          <a:latin typeface="Lucida Calligraphy" pitchFamily="66" charset="0"/>
                        </a:rPr>
                        <a:t>18 to 50 years</a:t>
                      </a:r>
                      <a:endParaRPr lang="en-US" sz="1800" dirty="0">
                        <a:solidFill>
                          <a:srgbClr val="006600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19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6600"/>
                          </a:solidFill>
                          <a:latin typeface="Lucida Calligraphy" pitchFamily="66" charset="0"/>
                        </a:rPr>
                        <a:t>Age at Maturity</a:t>
                      </a:r>
                      <a:endParaRPr lang="en-US" sz="1800" dirty="0">
                        <a:solidFill>
                          <a:srgbClr val="006600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006600"/>
                          </a:solidFill>
                          <a:latin typeface="Lucida Calligraphy" pitchFamily="66" charset="0"/>
                        </a:rPr>
                        <a:t>Maximum  75 years</a:t>
                      </a:r>
                      <a:endParaRPr lang="en-US" sz="1800" dirty="0">
                        <a:solidFill>
                          <a:srgbClr val="006600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006600"/>
                          </a:solidFill>
                          <a:latin typeface="Lucida Calligraphy" pitchFamily="66" charset="0"/>
                        </a:rPr>
                        <a:t>Maximum 75 Years</a:t>
                      </a:r>
                      <a:endParaRPr lang="en-US" sz="1800" dirty="0">
                        <a:solidFill>
                          <a:srgbClr val="006600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259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6600"/>
                          </a:solidFill>
                          <a:latin typeface="Lucida Calligraphy" pitchFamily="66" charset="0"/>
                        </a:rPr>
                        <a:t>Policy Term</a:t>
                      </a:r>
                      <a:endParaRPr lang="en-US" sz="1800" dirty="0">
                        <a:solidFill>
                          <a:srgbClr val="006600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006600"/>
                          </a:solidFill>
                          <a:latin typeface="Lucida Calligraphy" pitchFamily="66" charset="0"/>
                        </a:rPr>
                        <a:t>5 to 57 years</a:t>
                      </a:r>
                      <a:endParaRPr lang="en-US" sz="1800" dirty="0">
                        <a:solidFill>
                          <a:srgbClr val="006600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006600"/>
                          </a:solidFill>
                          <a:latin typeface="Lucida Calligraphy" pitchFamily="66" charset="0"/>
                        </a:rPr>
                        <a:t>15</a:t>
                      </a:r>
                      <a:r>
                        <a:rPr lang="en-US" sz="1800" baseline="0" dirty="0" smtClean="0">
                          <a:solidFill>
                            <a:srgbClr val="006600"/>
                          </a:solidFill>
                          <a:latin typeface="Lucida Calligraphy" pitchFamily="66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6600"/>
                          </a:solidFill>
                          <a:latin typeface="Lucida Calligraphy" pitchFamily="66" charset="0"/>
                        </a:rPr>
                        <a:t>to 35 years</a:t>
                      </a:r>
                      <a:endParaRPr lang="en-US" sz="1800" dirty="0">
                        <a:solidFill>
                          <a:srgbClr val="006600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60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6600"/>
                          </a:solidFill>
                          <a:latin typeface="Lucida Calligraphy" pitchFamily="66" charset="0"/>
                        </a:rPr>
                        <a:t>Premium</a:t>
                      </a:r>
                      <a:r>
                        <a:rPr lang="en-US" sz="1800" baseline="0" dirty="0" smtClean="0">
                          <a:solidFill>
                            <a:srgbClr val="006600"/>
                          </a:solidFill>
                          <a:latin typeface="Lucida Calligraphy" pitchFamily="66" charset="0"/>
                        </a:rPr>
                        <a:t> mode</a:t>
                      </a:r>
                      <a:endParaRPr lang="en-US" sz="1800" dirty="0">
                        <a:solidFill>
                          <a:srgbClr val="006600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6600"/>
                          </a:solidFill>
                          <a:latin typeface="Lucida Calligraphy" pitchFamily="66" charset="0"/>
                        </a:rPr>
                        <a:t>Yearly, Half-yearly, Quarterly, Monthly (SSS or ECS) </a:t>
                      </a:r>
                      <a:endParaRPr lang="en-US" sz="1800" dirty="0">
                        <a:solidFill>
                          <a:srgbClr val="006600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006600"/>
                          </a:solidFill>
                          <a:latin typeface="Lucida Calligraphy" pitchFamily="66" charset="0"/>
                        </a:rPr>
                        <a:t>Yearly, Half-yearly, Quarterly, Monthly (SSS or ECS) </a:t>
                      </a:r>
                      <a:endParaRPr lang="en-US" sz="1800" dirty="0">
                        <a:solidFill>
                          <a:srgbClr val="006600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19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6600"/>
                          </a:solidFill>
                          <a:latin typeface="Lucida Calligraphy" pitchFamily="66" charset="0"/>
                        </a:rPr>
                        <a:t>Basic Sum Assured</a:t>
                      </a:r>
                      <a:endParaRPr lang="en-US" sz="1800" dirty="0">
                        <a:solidFill>
                          <a:srgbClr val="006600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006600"/>
                          </a:solidFill>
                          <a:latin typeface="Lucida Calligraphy" pitchFamily="66" charset="0"/>
                        </a:rPr>
                        <a:t>100000 and</a:t>
                      </a:r>
                      <a:r>
                        <a:rPr lang="en-US" sz="1800" baseline="0" dirty="0" smtClean="0">
                          <a:solidFill>
                            <a:srgbClr val="006600"/>
                          </a:solidFill>
                          <a:latin typeface="Lucida Calligraphy" pitchFamily="66" charset="0"/>
                        </a:rPr>
                        <a:t> above</a:t>
                      </a:r>
                      <a:endParaRPr lang="en-US" sz="1800" dirty="0">
                        <a:solidFill>
                          <a:srgbClr val="006600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006600"/>
                          </a:solidFill>
                          <a:latin typeface="Lucida Calligraphy" pitchFamily="66" charset="0"/>
                        </a:rPr>
                        <a:t>100000 and above 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006600"/>
                          </a:solidFill>
                          <a:latin typeface="Lucida Calligraphy" pitchFamily="66" charset="0"/>
                        </a:rPr>
                        <a:t>( In multiples of 5000)</a:t>
                      </a:r>
                      <a:endParaRPr lang="en-US" sz="1800" dirty="0">
                        <a:solidFill>
                          <a:srgbClr val="006600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52400"/>
            <a:ext cx="7391400" cy="707886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CC"/>
                </a:solidFill>
                <a:latin typeface="Lucida Calligraphy" pitchFamily="66" charset="0"/>
                <a:cs typeface="Aparajita" pitchFamily="34" charset="0"/>
              </a:rPr>
              <a:t>LIC’s  New </a:t>
            </a:r>
            <a:r>
              <a:rPr lang="en-US" sz="2000" b="1" dirty="0" err="1" smtClean="0">
                <a:solidFill>
                  <a:srgbClr val="0000CC"/>
                </a:solidFill>
                <a:latin typeface="Lucida Calligraphy" pitchFamily="66" charset="0"/>
                <a:cs typeface="Aparajita" pitchFamily="34" charset="0"/>
              </a:rPr>
              <a:t>Jeevan</a:t>
            </a:r>
            <a:r>
              <a:rPr lang="en-US" sz="2000" b="1" dirty="0" smtClean="0">
                <a:solidFill>
                  <a:srgbClr val="0000CC"/>
                </a:solidFill>
                <a:latin typeface="Lucida Calligraphy" pitchFamily="66" charset="0"/>
                <a:cs typeface="Aparajita" pitchFamily="34" charset="0"/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  <a:latin typeface="Lucida Calligraphy" pitchFamily="66" charset="0"/>
                <a:cs typeface="Aparajita" pitchFamily="34" charset="0"/>
              </a:rPr>
              <a:t>Anand</a:t>
            </a:r>
            <a:r>
              <a:rPr lang="en-US" sz="2000" b="1" dirty="0" smtClean="0">
                <a:solidFill>
                  <a:srgbClr val="0000CC"/>
                </a:solidFill>
                <a:latin typeface="Lucida Calligraphy" pitchFamily="66" charset="0"/>
                <a:cs typeface="Aparajita" pitchFamily="34" charset="0"/>
              </a:rPr>
              <a:t> Plan–</a:t>
            </a:r>
          </a:p>
          <a:p>
            <a:r>
              <a:rPr lang="en-US" sz="2000" b="1" dirty="0" smtClean="0">
                <a:solidFill>
                  <a:srgbClr val="0000CC"/>
                </a:solidFill>
                <a:latin typeface="Lucida Calligraphy" pitchFamily="66" charset="0"/>
                <a:cs typeface="Aparajita" pitchFamily="34" charset="0"/>
              </a:rPr>
              <a:t>                      Eligibility Conditions and Restrictions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</p:nvPr>
        </p:nvGraphicFramePr>
        <p:xfrm>
          <a:off x="304800" y="762000"/>
          <a:ext cx="8305800" cy="218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3276600"/>
                <a:gridCol w="3048000"/>
              </a:tblGrid>
              <a:tr h="413303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 Mode</a:t>
                      </a:r>
                      <a:endParaRPr lang="en-US" sz="1600" b="1" dirty="0">
                        <a:solidFill>
                          <a:srgbClr val="0000CC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CC"/>
                          </a:solidFill>
                          <a:latin typeface="Book Antiqua" pitchFamily="18" charset="0"/>
                        </a:rPr>
                        <a:t>Rebate</a:t>
                      </a:r>
                      <a:endParaRPr lang="en-US" b="1" dirty="0">
                        <a:solidFill>
                          <a:srgbClr val="0000CC"/>
                        </a:solidFill>
                        <a:latin typeface="Book Antiqu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869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Lucida Calligraphy" pitchFamily="66" charset="0"/>
                        </a:rPr>
                        <a:t>Plan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  <a:latin typeface="Lucida Calligraphy" pitchFamily="66" charset="0"/>
                        </a:rPr>
                        <a:t> 149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Lucida Calligraphy" pitchFamily="66" charset="0"/>
                        </a:rPr>
                        <a:t>Plan No. 815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7352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7030A0"/>
                          </a:solidFill>
                          <a:latin typeface="Lucida Calligraphy" pitchFamily="66" charset="0"/>
                        </a:rPr>
                        <a:t>Yearly</a:t>
                      </a:r>
                      <a:endParaRPr lang="en-US" sz="1600" dirty="0">
                        <a:solidFill>
                          <a:srgbClr val="7030A0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7030A0"/>
                          </a:solidFill>
                          <a:latin typeface="Lucida Calligraphy" pitchFamily="66" charset="0"/>
                        </a:rPr>
                        <a:t>3% of tabular</a:t>
                      </a:r>
                      <a:r>
                        <a:rPr lang="en-US" sz="1600" baseline="0" dirty="0" smtClean="0">
                          <a:solidFill>
                            <a:srgbClr val="7030A0"/>
                          </a:solidFill>
                          <a:latin typeface="Lucida Calligraphy" pitchFamily="66" charset="0"/>
                        </a:rPr>
                        <a:t> Premium</a:t>
                      </a:r>
                      <a:endParaRPr lang="en-US" sz="1600" dirty="0">
                        <a:solidFill>
                          <a:srgbClr val="7030A0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7030A0"/>
                          </a:solidFill>
                          <a:latin typeface="Lucida Calligraphy" pitchFamily="66" charset="0"/>
                        </a:rPr>
                        <a:t>2%</a:t>
                      </a:r>
                      <a:r>
                        <a:rPr lang="en-US" sz="1600" baseline="0" dirty="0" smtClean="0">
                          <a:solidFill>
                            <a:srgbClr val="7030A0"/>
                          </a:solidFill>
                          <a:latin typeface="Lucida Calligraphy" pitchFamily="66" charset="0"/>
                        </a:rPr>
                        <a:t> of tabular premium</a:t>
                      </a:r>
                      <a:endParaRPr lang="en-US" sz="1600" dirty="0">
                        <a:solidFill>
                          <a:srgbClr val="7030A0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7030A0"/>
                          </a:solidFill>
                          <a:latin typeface="Lucida Calligraphy" pitchFamily="66" charset="0"/>
                        </a:rPr>
                        <a:t>Half-yearly</a:t>
                      </a:r>
                      <a:endParaRPr lang="en-US" sz="1600" dirty="0">
                        <a:solidFill>
                          <a:srgbClr val="7030A0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7030A0"/>
                          </a:solidFill>
                          <a:latin typeface="Lucida Calligraphy" pitchFamily="66" charset="0"/>
                        </a:rPr>
                        <a:t>1.5% of tabular premium</a:t>
                      </a:r>
                      <a:endParaRPr lang="en-US" sz="1600" dirty="0">
                        <a:solidFill>
                          <a:srgbClr val="7030A0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7030A0"/>
                          </a:solidFill>
                          <a:latin typeface="Lucida Calligraphy" pitchFamily="66" charset="0"/>
                        </a:rPr>
                        <a:t>1% of tabular premium</a:t>
                      </a:r>
                      <a:endParaRPr lang="en-US" sz="1600" dirty="0">
                        <a:solidFill>
                          <a:srgbClr val="7030A0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33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7030A0"/>
                          </a:solidFill>
                          <a:latin typeface="Lucida Calligraphy" pitchFamily="66" charset="0"/>
                        </a:rPr>
                        <a:t>Quarterly</a:t>
                      </a:r>
                      <a:endParaRPr lang="en-US" sz="1600" dirty="0">
                        <a:solidFill>
                          <a:srgbClr val="7030A0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7030A0"/>
                          </a:solidFill>
                          <a:latin typeface="Lucida Calligraphy" pitchFamily="66" charset="0"/>
                        </a:rPr>
                        <a:t>Nil</a:t>
                      </a:r>
                      <a:endParaRPr lang="en-US" sz="1600" dirty="0">
                        <a:solidFill>
                          <a:srgbClr val="7030A0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7030A0"/>
                          </a:solidFill>
                          <a:latin typeface="Lucida Calligraphy" pitchFamily="66" charset="0"/>
                        </a:rPr>
                        <a:t>Nil</a:t>
                      </a:r>
                      <a:endParaRPr lang="en-US" sz="1600" dirty="0">
                        <a:solidFill>
                          <a:srgbClr val="7030A0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3581400"/>
          <a:ext cx="8534400" cy="2777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1519843"/>
                <a:gridCol w="2482735"/>
                <a:gridCol w="2017222"/>
              </a:tblGrid>
              <a:tr h="41439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Plan No 149</a:t>
                      </a:r>
                    </a:p>
                    <a:p>
                      <a:pPr algn="ctr"/>
                      <a:r>
                        <a:rPr lang="en-US" sz="1600" dirty="0" err="1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Jeevan</a:t>
                      </a:r>
                      <a:r>
                        <a:rPr lang="en-US" sz="1600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Anand</a:t>
                      </a:r>
                      <a:endParaRPr lang="en-US" sz="1600" dirty="0">
                        <a:solidFill>
                          <a:srgbClr val="0000CC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Plan No. 815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New</a:t>
                      </a:r>
                      <a:r>
                        <a:rPr lang="en-US" sz="1600" baseline="0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Jeevan</a:t>
                      </a:r>
                      <a:r>
                        <a:rPr lang="en-US" sz="1600" baseline="0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Anand</a:t>
                      </a:r>
                      <a:endParaRPr lang="en-US" sz="1600" dirty="0">
                        <a:solidFill>
                          <a:srgbClr val="0000CC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1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Basic Sum Assured</a:t>
                      </a:r>
                      <a:endParaRPr lang="en-US" sz="1600" b="1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Rebate (Rs.)</a:t>
                      </a:r>
                      <a:endParaRPr lang="en-US" sz="1600" b="1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Basic Sum Assured</a:t>
                      </a:r>
                      <a:endParaRPr lang="en-US" sz="1600" b="1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Rebate (Rs.)</a:t>
                      </a:r>
                      <a:endParaRPr lang="en-US" sz="1600" b="1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369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10,00,000</a:t>
                      </a:r>
                      <a:r>
                        <a:rPr lang="en-US" sz="1600" baseline="0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 and above</a:t>
                      </a:r>
                      <a:endParaRPr lang="en-US" sz="1600" dirty="0">
                        <a:solidFill>
                          <a:srgbClr val="0000CC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1.75‰ BSA</a:t>
                      </a:r>
                      <a:endParaRPr lang="en-US" sz="1600" dirty="0">
                        <a:solidFill>
                          <a:srgbClr val="0000CC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10,00,000</a:t>
                      </a:r>
                      <a:r>
                        <a:rPr lang="en-US" sz="1600" baseline="0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 and above</a:t>
                      </a:r>
                      <a:endParaRPr lang="en-US" sz="1600" dirty="0">
                        <a:solidFill>
                          <a:srgbClr val="0000CC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3.00‰ BSA</a:t>
                      </a:r>
                      <a:endParaRPr lang="en-US" sz="1600" dirty="0">
                        <a:solidFill>
                          <a:srgbClr val="0000CC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5,00,000 to 9,95,000</a:t>
                      </a:r>
                      <a:endParaRPr lang="en-US" sz="1600" dirty="0">
                        <a:solidFill>
                          <a:srgbClr val="0000CC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1.50‰ BSA</a:t>
                      </a:r>
                      <a:endParaRPr lang="en-US" sz="1600" dirty="0">
                        <a:solidFill>
                          <a:srgbClr val="0000CC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5,00,000 to 9,95,000</a:t>
                      </a:r>
                      <a:endParaRPr lang="en-US" sz="1600" dirty="0">
                        <a:solidFill>
                          <a:srgbClr val="0000CC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2.50‰ BSA</a:t>
                      </a:r>
                      <a:endParaRPr lang="en-US" sz="1600" dirty="0">
                        <a:solidFill>
                          <a:srgbClr val="0000CC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3,00,000 to 4,95,000</a:t>
                      </a:r>
                      <a:endParaRPr lang="en-US" sz="1600" dirty="0">
                        <a:solidFill>
                          <a:srgbClr val="0000CC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1.00‰ BSA</a:t>
                      </a:r>
                      <a:endParaRPr lang="en-US" sz="1600" dirty="0">
                        <a:solidFill>
                          <a:srgbClr val="0000CC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2,00,000 to 4,95,000</a:t>
                      </a:r>
                      <a:endParaRPr lang="en-US" sz="1600" dirty="0">
                        <a:solidFill>
                          <a:srgbClr val="0000CC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1.50‰</a:t>
                      </a:r>
                      <a:endParaRPr lang="en-US" sz="1600" dirty="0">
                        <a:solidFill>
                          <a:srgbClr val="0000CC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194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1,00,000 to 2</a:t>
                      </a:r>
                      <a:r>
                        <a:rPr lang="en-US" sz="1600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,95,000</a:t>
                      </a:r>
                      <a:endParaRPr lang="en-US" sz="1600" dirty="0">
                        <a:solidFill>
                          <a:srgbClr val="0000CC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Nil</a:t>
                      </a:r>
                      <a:endParaRPr lang="en-US" sz="1600" dirty="0">
                        <a:solidFill>
                          <a:srgbClr val="0000CC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1,00,000</a:t>
                      </a:r>
                      <a:r>
                        <a:rPr lang="en-US" sz="1600" baseline="0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 to </a:t>
                      </a:r>
                      <a:r>
                        <a:rPr lang="en-US" sz="1600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1,95,000</a:t>
                      </a:r>
                      <a:endParaRPr lang="en-US" sz="1600" dirty="0">
                        <a:solidFill>
                          <a:srgbClr val="0000CC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Nil</a:t>
                      </a:r>
                      <a:endParaRPr lang="en-US" sz="1600" dirty="0">
                        <a:solidFill>
                          <a:srgbClr val="0000CC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152400"/>
            <a:ext cx="5867400" cy="400110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CC"/>
                </a:solidFill>
                <a:latin typeface="Lucida Calligraphy" pitchFamily="66" charset="0"/>
                <a:cs typeface="Aparajita" pitchFamily="34" charset="0"/>
              </a:rPr>
              <a:t>LIC’s  New </a:t>
            </a:r>
            <a:r>
              <a:rPr lang="en-US" sz="2000" b="1" dirty="0" err="1" smtClean="0">
                <a:solidFill>
                  <a:srgbClr val="0000CC"/>
                </a:solidFill>
                <a:latin typeface="Lucida Calligraphy" pitchFamily="66" charset="0"/>
                <a:cs typeface="Aparajita" pitchFamily="34" charset="0"/>
              </a:rPr>
              <a:t>Jeevan</a:t>
            </a:r>
            <a:r>
              <a:rPr lang="en-US" sz="2000" b="1" dirty="0" smtClean="0">
                <a:solidFill>
                  <a:srgbClr val="0000CC"/>
                </a:solidFill>
                <a:latin typeface="Lucida Calligraphy" pitchFamily="66" charset="0"/>
                <a:cs typeface="Aparajita" pitchFamily="34" charset="0"/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  <a:latin typeface="Lucida Calligraphy" pitchFamily="66" charset="0"/>
                <a:cs typeface="Aparajita" pitchFamily="34" charset="0"/>
              </a:rPr>
              <a:t>Anand</a:t>
            </a:r>
            <a:r>
              <a:rPr lang="en-US" sz="2000" b="1" dirty="0" smtClean="0">
                <a:solidFill>
                  <a:srgbClr val="0000CC"/>
                </a:solidFill>
                <a:latin typeface="Lucida Calligraphy" pitchFamily="66" charset="0"/>
                <a:cs typeface="Aparajita" pitchFamily="34" charset="0"/>
              </a:rPr>
              <a:t> Plan– Rebates</a:t>
            </a:r>
            <a:endParaRPr lang="en-US" sz="2000" b="1" dirty="0">
              <a:solidFill>
                <a:srgbClr val="0000CC"/>
              </a:solidFill>
              <a:latin typeface="Lucida Calligraphy" pitchFamily="66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762000"/>
          <a:ext cx="87630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3434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Jeevan</a:t>
                      </a:r>
                      <a:r>
                        <a:rPr lang="en-US" sz="1600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Anand</a:t>
                      </a:r>
                      <a:endParaRPr lang="en-US" sz="1600" dirty="0" smtClean="0">
                        <a:solidFill>
                          <a:srgbClr val="0000CC"/>
                        </a:solidFill>
                        <a:latin typeface="Lucida Calligraphy" pitchFamily="66" charset="0"/>
                      </a:endParaRPr>
                    </a:p>
                    <a:p>
                      <a:pPr algn="ctr"/>
                      <a:r>
                        <a:rPr lang="en-US" sz="1600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Plan No. 149</a:t>
                      </a:r>
                      <a:endParaRPr lang="en-US" sz="1600" dirty="0">
                        <a:solidFill>
                          <a:srgbClr val="0000CC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New </a:t>
                      </a:r>
                      <a:r>
                        <a:rPr lang="en-US" sz="1600" dirty="0" err="1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Jeevan</a:t>
                      </a:r>
                      <a:r>
                        <a:rPr lang="en-US" sz="1600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Anand</a:t>
                      </a:r>
                      <a:endParaRPr lang="en-US" sz="1600" dirty="0" smtClean="0">
                        <a:solidFill>
                          <a:srgbClr val="0000CC"/>
                        </a:solidFill>
                        <a:latin typeface="Lucida Calligraphy" pitchFamily="66" charset="0"/>
                      </a:endParaRPr>
                    </a:p>
                    <a:p>
                      <a:pPr algn="ctr"/>
                      <a:r>
                        <a:rPr lang="en-US" sz="1600" dirty="0" smtClean="0">
                          <a:solidFill>
                            <a:srgbClr val="0000CC"/>
                          </a:solidFill>
                          <a:latin typeface="Lucida Calligraphy" pitchFamily="66" charset="0"/>
                        </a:rPr>
                        <a:t>Plan No.815</a:t>
                      </a:r>
                      <a:endParaRPr lang="en-US" sz="1600" dirty="0">
                        <a:solidFill>
                          <a:srgbClr val="0000CC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488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 smtClean="0">
                          <a:solidFill>
                            <a:srgbClr val="00B050"/>
                          </a:solidFill>
                          <a:latin typeface="Lucida Calligraphy" pitchFamily="66" charset="0"/>
                        </a:rPr>
                        <a:t>Available after payment of 3 full years premiums.</a:t>
                      </a:r>
                      <a:endParaRPr lang="en-US" sz="1600" dirty="0">
                        <a:solidFill>
                          <a:srgbClr val="00B050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 smtClean="0">
                          <a:solidFill>
                            <a:srgbClr val="00B050"/>
                          </a:solidFill>
                          <a:latin typeface="Lucida Calligraphy" pitchFamily="66" charset="0"/>
                        </a:rPr>
                        <a:t>Available after payment of 3 full years premiums.</a:t>
                      </a:r>
                      <a:endParaRPr lang="en-US" sz="1600" dirty="0">
                        <a:solidFill>
                          <a:srgbClr val="00B050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95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 smtClean="0">
                          <a:solidFill>
                            <a:srgbClr val="00B050"/>
                          </a:solidFill>
                          <a:latin typeface="Lucida Calligraphy" pitchFamily="66" charset="0"/>
                        </a:rPr>
                        <a:t>Loan granted shall be 90% of the Surrender Value in case of </a:t>
                      </a:r>
                      <a:r>
                        <a:rPr lang="en-US" sz="1600" dirty="0" err="1" smtClean="0">
                          <a:solidFill>
                            <a:srgbClr val="00B050"/>
                          </a:solidFill>
                          <a:latin typeface="Lucida Calligraphy" pitchFamily="66" charset="0"/>
                        </a:rPr>
                        <a:t>inforce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  <a:latin typeface="Lucida Calligraphy" pitchFamily="66" charset="0"/>
                        </a:rPr>
                        <a:t> policies and 85% of the Surrender Value  in case of Paid-up policies irrespective</a:t>
                      </a:r>
                      <a:r>
                        <a:rPr lang="en-US" sz="1600" baseline="0" dirty="0" smtClean="0">
                          <a:solidFill>
                            <a:srgbClr val="00B050"/>
                          </a:solidFill>
                          <a:latin typeface="Lucida Calligraphy" pitchFamily="66" charset="0"/>
                        </a:rPr>
                        <a:t> of the policy term.</a:t>
                      </a:r>
                      <a:endParaRPr lang="en-US" sz="1600" dirty="0">
                        <a:solidFill>
                          <a:srgbClr val="00B050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B050"/>
                          </a:solidFill>
                          <a:latin typeface="Lucida Calligraphy" pitchFamily="66" charset="0"/>
                        </a:rPr>
                        <a:t>The maximum amount of loan that can be granted as a percentage of Surrender Value shall  depend on the Policy 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Lucida Calligraphy" pitchFamily="66" charset="0"/>
                        </a:rPr>
                        <a:t>Term</a:t>
                      </a:r>
                      <a:r>
                        <a:rPr lang="en-US" sz="1600" b="1" baseline="0" dirty="0" smtClean="0">
                          <a:solidFill>
                            <a:srgbClr val="00B050"/>
                          </a:solidFill>
                          <a:latin typeface="Lucida Calligraphy" pitchFamily="66" charset="0"/>
                        </a:rPr>
                        <a:t>, </a:t>
                      </a:r>
                      <a:r>
                        <a:rPr lang="en-US" sz="1600" b="0" baseline="0" dirty="0" smtClean="0">
                          <a:solidFill>
                            <a:srgbClr val="00B050"/>
                          </a:solidFill>
                          <a:latin typeface="Lucida Calligraphy" pitchFamily="66" charset="0"/>
                        </a:rPr>
                        <a:t>as given in the table below.</a:t>
                      </a:r>
                      <a:endParaRPr lang="en-US" sz="1600" dirty="0">
                        <a:solidFill>
                          <a:srgbClr val="00B050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02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 smtClean="0">
                          <a:solidFill>
                            <a:srgbClr val="00B050"/>
                          </a:solidFill>
                          <a:latin typeface="Lucida Calligraphy" pitchFamily="66" charset="0"/>
                        </a:rPr>
                        <a:t>Foreclosure action was initiated on default of 2 or</a:t>
                      </a:r>
                      <a:r>
                        <a:rPr lang="en-US" sz="1600" baseline="0" dirty="0" smtClean="0">
                          <a:solidFill>
                            <a:srgbClr val="00B050"/>
                          </a:solidFill>
                          <a:latin typeface="Lucida Calligraphy" pitchFamily="66" charset="0"/>
                        </a:rPr>
                        <a:t> more half-yearly 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  <a:latin typeface="Lucida Calligraphy" pitchFamily="66" charset="0"/>
                        </a:rPr>
                        <a:t> loan interest installments.</a:t>
                      </a:r>
                      <a:endParaRPr lang="en-US" sz="1600" dirty="0">
                        <a:solidFill>
                          <a:srgbClr val="00B050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 smtClean="0">
                          <a:solidFill>
                            <a:srgbClr val="00B050"/>
                          </a:solidFill>
                          <a:latin typeface="Lucida Calligraphy" pitchFamily="66" charset="0"/>
                        </a:rPr>
                        <a:t>Foreclosure action shall not be taken under fully paid-up and </a:t>
                      </a:r>
                      <a:r>
                        <a:rPr lang="en-US" sz="1600" dirty="0" err="1" smtClean="0">
                          <a:solidFill>
                            <a:srgbClr val="00B050"/>
                          </a:solidFill>
                          <a:latin typeface="Lucida Calligraphy" pitchFamily="66" charset="0"/>
                        </a:rPr>
                        <a:t>inforce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  <a:latin typeface="Lucida Calligraphy" pitchFamily="66" charset="0"/>
                        </a:rPr>
                        <a:t>  policies even if there is a default of loan</a:t>
                      </a:r>
                      <a:r>
                        <a:rPr lang="en-US" sz="1600" baseline="0" dirty="0" smtClean="0">
                          <a:solidFill>
                            <a:srgbClr val="00B050"/>
                          </a:solidFill>
                          <a:latin typeface="Lucida Calligraphy" pitchFamily="66" charset="0"/>
                        </a:rPr>
                        <a:t> interest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  <a:latin typeface="Lucida Calligraphy" pitchFamily="66" charset="0"/>
                        </a:rPr>
                        <a:t>.</a:t>
                      </a:r>
                      <a:endParaRPr lang="en-US" sz="1600" dirty="0">
                        <a:solidFill>
                          <a:srgbClr val="00B050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5638799"/>
          <a:ext cx="8382001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9054"/>
                <a:gridCol w="1197429"/>
                <a:gridCol w="1347107"/>
                <a:gridCol w="1197429"/>
                <a:gridCol w="1870982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Lucida Calligraphy" pitchFamily="66" charset="0"/>
                        </a:rPr>
                        <a:t>Policy Term</a:t>
                      </a:r>
                      <a:endParaRPr lang="en-US" sz="1400" dirty="0">
                        <a:solidFill>
                          <a:srgbClr val="FF0000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latin typeface="Lucida Calligraphy" pitchFamily="66" charset="0"/>
                        </a:rPr>
                        <a:t>Upto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Lucida Calligraphy" pitchFamily="66" charset="0"/>
                        </a:rPr>
                        <a:t> 23</a:t>
                      </a:r>
                      <a:endParaRPr lang="en-US" sz="1400" dirty="0">
                        <a:solidFill>
                          <a:srgbClr val="FF0000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Lucida Calligraphy" pitchFamily="66" charset="0"/>
                        </a:rPr>
                        <a:t>24 to 27</a:t>
                      </a:r>
                      <a:endParaRPr lang="en-US" sz="1400" dirty="0">
                        <a:solidFill>
                          <a:srgbClr val="FF0000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Lucida Calligraphy" pitchFamily="66" charset="0"/>
                        </a:rPr>
                        <a:t>28 to 31</a:t>
                      </a:r>
                      <a:endParaRPr lang="en-US" sz="1400" dirty="0">
                        <a:solidFill>
                          <a:srgbClr val="FF0000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Lucida Calligraphy" pitchFamily="66" charset="0"/>
                        </a:rPr>
                        <a:t>32 to 35</a:t>
                      </a:r>
                      <a:endParaRPr lang="en-US" sz="1400" dirty="0">
                        <a:solidFill>
                          <a:srgbClr val="FF0000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%</a:t>
                      </a:r>
                      <a:r>
                        <a:rPr lang="en-US" sz="1400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 for </a:t>
                      </a:r>
                      <a:r>
                        <a:rPr lang="en-US" sz="1400" baseline="0" dirty="0" err="1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inforce</a:t>
                      </a:r>
                      <a:r>
                        <a:rPr lang="en-US" sz="1400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 policies</a:t>
                      </a:r>
                      <a:endParaRPr lang="en-US" sz="14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90%</a:t>
                      </a:r>
                      <a:endParaRPr lang="en-US" sz="14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80%</a:t>
                      </a:r>
                      <a:endParaRPr lang="en-US" sz="14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70%</a:t>
                      </a:r>
                      <a:endParaRPr lang="en-US" sz="14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60%</a:t>
                      </a:r>
                      <a:endParaRPr lang="en-US" sz="14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% for Paid-up policies</a:t>
                      </a:r>
                      <a:endParaRPr lang="en-US" sz="14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80%</a:t>
                      </a:r>
                      <a:endParaRPr lang="en-US" sz="14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70%</a:t>
                      </a:r>
                      <a:endParaRPr lang="en-US" sz="14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60%</a:t>
                      </a:r>
                      <a:endParaRPr lang="en-US" sz="14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50%</a:t>
                      </a:r>
                      <a:endParaRPr lang="en-US" sz="14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152400"/>
            <a:ext cx="5638800" cy="400110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Lucida Calligraphy" pitchFamily="66" charset="0"/>
                <a:cs typeface="Aparajita" pitchFamily="34" charset="0"/>
              </a:rPr>
              <a:t>LIC’s  New </a:t>
            </a:r>
            <a:r>
              <a:rPr lang="en-US" sz="2000" b="1" dirty="0" err="1" smtClean="0">
                <a:solidFill>
                  <a:srgbClr val="FF0000"/>
                </a:solidFill>
                <a:latin typeface="Lucida Calligraphy" pitchFamily="66" charset="0"/>
                <a:cs typeface="Aparajita" pitchFamily="34" charset="0"/>
              </a:rPr>
              <a:t>Jeevan</a:t>
            </a:r>
            <a:r>
              <a:rPr lang="en-US" sz="2000" b="1" dirty="0" smtClean="0">
                <a:solidFill>
                  <a:srgbClr val="FF0000"/>
                </a:solidFill>
                <a:latin typeface="Lucida Calligraphy" pitchFamily="66" charset="0"/>
                <a:cs typeface="Aparajita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Lucida Calligraphy" pitchFamily="66" charset="0"/>
                <a:cs typeface="Aparajita" pitchFamily="34" charset="0"/>
              </a:rPr>
              <a:t>Anand</a:t>
            </a:r>
            <a:r>
              <a:rPr lang="en-US" sz="2000" b="1" dirty="0" smtClean="0">
                <a:solidFill>
                  <a:srgbClr val="FF0000"/>
                </a:solidFill>
                <a:latin typeface="Lucida Calligraphy" pitchFamily="66" charset="0"/>
                <a:cs typeface="Aparajita" pitchFamily="34" charset="0"/>
              </a:rPr>
              <a:t> Plan– Loan</a:t>
            </a:r>
            <a:endParaRPr lang="en-US" sz="2000" b="1" dirty="0">
              <a:solidFill>
                <a:srgbClr val="FF0000"/>
              </a:solidFill>
              <a:latin typeface="Lucida Calligraphy" pitchFamily="66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762000"/>
          <a:ext cx="8763000" cy="577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6803"/>
                <a:gridCol w="4346197"/>
              </a:tblGrid>
              <a:tr h="3338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Lucida Calligraphy" pitchFamily="66" charset="0"/>
                        </a:rPr>
                        <a:t>Plan No.149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Lucida Calligraphy" pitchFamily="66" charset="0"/>
                        </a:rPr>
                        <a:t>Plan No. 815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3389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Guaranteed Surrender Value (GSV)</a:t>
                      </a:r>
                      <a:endParaRPr lang="en-US" sz="16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Guaranteed Surrender Value (GSV)</a:t>
                      </a:r>
                      <a:endParaRPr lang="en-US" sz="16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676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Available</a:t>
                      </a:r>
                      <a:r>
                        <a:rPr lang="en-US" sz="1600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 after payment of 3 full years premiums.</a:t>
                      </a:r>
                      <a:endParaRPr lang="en-US" sz="16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Available</a:t>
                      </a:r>
                      <a:r>
                        <a:rPr lang="en-US" sz="1600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 after payment of 3 full years premiums.</a:t>
                      </a:r>
                      <a:endParaRPr lang="en-US" sz="16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7028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GSV</a:t>
                      </a:r>
                      <a:r>
                        <a:rPr lang="en-US" sz="1600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 shall be equal to 30% of the total premiums paid less First Year Premium and  extra premium, if any.</a:t>
                      </a:r>
                    </a:p>
                    <a:p>
                      <a:pPr algn="l"/>
                      <a:endParaRPr lang="en-US" sz="16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GSV shall be a percentage of total premiums paid (net</a:t>
                      </a:r>
                      <a:r>
                        <a:rPr lang="en-US" sz="1600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 of taxes) excluding extra premium, if any and premium paid for </a:t>
                      </a:r>
                      <a:r>
                        <a:rPr lang="en-US" sz="1600" baseline="0" dirty="0" err="1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riders,if</a:t>
                      </a:r>
                      <a:r>
                        <a:rPr lang="en-US" sz="1600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 opted for.</a:t>
                      </a:r>
                      <a:endParaRPr lang="en-US" sz="1600" dirty="0" smtClean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Examples of GSV factors applicable for total  premiums paid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sng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Policy Year </a:t>
                      </a:r>
                      <a:r>
                        <a:rPr lang="en-US" sz="1600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~ </a:t>
                      </a:r>
                      <a:r>
                        <a:rPr lang="en-US" sz="1600" u="sng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GSV factor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         3   =   30%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         5   =   50%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       t -1  =   80% (t=Policy Term)</a:t>
                      </a:r>
                      <a:endParaRPr lang="en-US" sz="16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17276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Cash Value of  vested bonuses, if</a:t>
                      </a:r>
                      <a:r>
                        <a:rPr lang="en-US" sz="1600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 </a:t>
                      </a:r>
                      <a:r>
                        <a:rPr lang="en-US" sz="1600" b="1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a</a:t>
                      </a:r>
                      <a:r>
                        <a:rPr lang="en-US" sz="1600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ny.</a:t>
                      </a:r>
                      <a:endParaRPr lang="en-US" sz="16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GSV factor</a:t>
                      </a:r>
                      <a:r>
                        <a:rPr lang="en-US" sz="1600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 applicable to vested </a:t>
                      </a:r>
                      <a:r>
                        <a:rPr lang="en-US" sz="1600" baseline="0" dirty="0" err="1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bonus,if</a:t>
                      </a:r>
                      <a:r>
                        <a:rPr lang="en-US" sz="1600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 any. Examples of Vested bonus factors –</a:t>
                      </a:r>
                    </a:p>
                    <a:p>
                      <a:pPr algn="l"/>
                      <a:r>
                        <a:rPr lang="en-US" sz="1600" u="sng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Year</a:t>
                      </a:r>
                      <a:r>
                        <a:rPr lang="en-US" sz="1600" u="sng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 of SV </a:t>
                      </a:r>
                      <a:r>
                        <a:rPr lang="en-US" sz="1600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– </a:t>
                      </a:r>
                      <a:r>
                        <a:rPr lang="en-US" sz="1600" u="sng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Policy Term </a:t>
                      </a:r>
                      <a:r>
                        <a:rPr lang="en-US" sz="1600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– </a:t>
                      </a:r>
                      <a:r>
                        <a:rPr lang="en-US" sz="1600" u="sng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Factor</a:t>
                      </a:r>
                    </a:p>
                    <a:p>
                      <a:pPr algn="l"/>
                      <a:r>
                        <a:rPr lang="en-US" sz="1600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       3                  15                  17.66%             </a:t>
                      </a:r>
                    </a:p>
                    <a:p>
                      <a:pPr algn="l"/>
                      <a:r>
                        <a:rPr lang="en-US" sz="1600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      19                 25                  20.85%</a:t>
                      </a:r>
                    </a:p>
                    <a:p>
                      <a:pPr algn="l"/>
                      <a:r>
                        <a:rPr lang="en-US" sz="1600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      29                 30                  30%</a:t>
                      </a:r>
                      <a:endParaRPr lang="en-US" sz="16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Line Callout 1 6"/>
          <p:cNvSpPr/>
          <p:nvPr/>
        </p:nvSpPr>
        <p:spPr bwMode="auto">
          <a:xfrm>
            <a:off x="8382000" y="1447800"/>
            <a:ext cx="762000" cy="384048"/>
          </a:xfrm>
          <a:prstGeom prst="borderCallout1">
            <a:avLst/>
          </a:prstGeom>
          <a:noFill/>
          <a:ln w="952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No Change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52400"/>
            <a:ext cx="7315200" cy="400110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660033"/>
                </a:solidFill>
                <a:latin typeface="Lucida Calligraphy" pitchFamily="66" charset="0"/>
                <a:cs typeface="Aparajita" pitchFamily="34" charset="0"/>
              </a:rPr>
              <a:t>LIC’s  New </a:t>
            </a:r>
            <a:r>
              <a:rPr lang="en-US" sz="2000" b="1" dirty="0" err="1" smtClean="0">
                <a:solidFill>
                  <a:srgbClr val="660033"/>
                </a:solidFill>
                <a:latin typeface="Lucida Calligraphy" pitchFamily="66" charset="0"/>
                <a:cs typeface="Aparajita" pitchFamily="34" charset="0"/>
              </a:rPr>
              <a:t>Jeevan</a:t>
            </a:r>
            <a:r>
              <a:rPr lang="en-US" sz="2000" b="1" dirty="0" smtClean="0">
                <a:solidFill>
                  <a:srgbClr val="660033"/>
                </a:solidFill>
                <a:latin typeface="Lucida Calligraphy" pitchFamily="66" charset="0"/>
                <a:cs typeface="Aparajita" pitchFamily="34" charset="0"/>
              </a:rPr>
              <a:t> </a:t>
            </a:r>
            <a:r>
              <a:rPr lang="en-US" sz="2000" b="1" dirty="0" err="1" smtClean="0">
                <a:solidFill>
                  <a:srgbClr val="660033"/>
                </a:solidFill>
                <a:latin typeface="Lucida Calligraphy" pitchFamily="66" charset="0"/>
                <a:cs typeface="Aparajita" pitchFamily="34" charset="0"/>
              </a:rPr>
              <a:t>Anand</a:t>
            </a:r>
            <a:r>
              <a:rPr lang="en-US" sz="2000" b="1" dirty="0" smtClean="0">
                <a:solidFill>
                  <a:srgbClr val="660033"/>
                </a:solidFill>
                <a:latin typeface="Lucida Calligraphy" pitchFamily="66" charset="0"/>
                <a:cs typeface="Aparajita" pitchFamily="34" charset="0"/>
              </a:rPr>
              <a:t> Plan– Surrender Value</a:t>
            </a:r>
            <a:endParaRPr lang="en-US" sz="2000" b="1" dirty="0">
              <a:solidFill>
                <a:srgbClr val="660033"/>
              </a:solidFill>
              <a:latin typeface="Lucida Calligraphy" pitchFamily="66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143000"/>
          <a:ext cx="8610600" cy="497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Lucida Calligraphy" pitchFamily="66" charset="0"/>
                        </a:rPr>
                        <a:t>Jeevan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Lucida Calligraphy" pitchFamily="66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Lucida Calligraphy" pitchFamily="66" charset="0"/>
                        </a:rPr>
                        <a:t>Anand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Lucida Calligraphy" pitchFamily="66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Lucida Calligraphy" pitchFamily="66" charset="0"/>
                        </a:rPr>
                        <a:t>Plan No. 149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Lucida Calligraphy" pitchFamily="66" charset="0"/>
                        </a:rPr>
                        <a:t>New </a:t>
                      </a:r>
                      <a:r>
                        <a:rPr lang="en-US" sz="1600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Lucida Calligraphy" pitchFamily="66" charset="0"/>
                        </a:rPr>
                        <a:t>Jeevan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Lucida Calligraphy" pitchFamily="66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Lucida Calligraphy" pitchFamily="66" charset="0"/>
                        </a:rPr>
                        <a:t>Ananad</a:t>
                      </a:r>
                      <a:endParaRPr lang="en-US" sz="1600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Lucida Calligraphy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Lucida Calligraphy" pitchFamily="66" charset="0"/>
                        </a:rPr>
                        <a:t>Plan 815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Special Surrender Value (SSV)</a:t>
                      </a:r>
                      <a:endParaRPr lang="en-US" sz="16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Special Surrender Value (SSV)</a:t>
                      </a:r>
                      <a:endParaRPr lang="en-US" sz="16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Surrender</a:t>
                      </a:r>
                      <a:r>
                        <a:rPr lang="en-US" sz="1600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 Value shall be  the discounted  value of the Paid-up Sum Assured and vested simple reversionary bonuses.</a:t>
                      </a:r>
                      <a:endParaRPr lang="en-US" sz="16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Surrender</a:t>
                      </a:r>
                      <a:r>
                        <a:rPr lang="en-US" sz="1600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 Value shall be  the discounted  value of the Paid-up Sum Assured and vested simple reversionary bonuses.</a:t>
                      </a:r>
                      <a:endParaRPr lang="en-US" sz="16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The discount factors shall be surrender value factors as provided in Table-1A and 2A(whole life) of the Special</a:t>
                      </a:r>
                      <a:r>
                        <a:rPr lang="en-US" sz="1600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 Surrender Value Booklet and will depend upon the policy term and duration elapsed since the commencement of the policy.</a:t>
                      </a:r>
                      <a:endParaRPr lang="en-US" sz="16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The discount factors shall be Special surrender value factors as provided in Table-1A and 2A(Whole life) of the Special</a:t>
                      </a:r>
                      <a:r>
                        <a:rPr lang="en-US" sz="1600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 Surrender Value Booklet and will depend upon the policy term and duration elapsed since the commencement of the policy.</a:t>
                      </a:r>
                      <a:endParaRPr lang="en-US" sz="16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Surrender Value Payable</a:t>
                      </a:r>
                      <a:endParaRPr lang="en-US" sz="16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Surrender Value payable</a:t>
                      </a:r>
                      <a:endParaRPr lang="en-US" sz="16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The Higher</a:t>
                      </a:r>
                      <a:r>
                        <a:rPr lang="en-US" sz="1600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 of Guaranteed Surrender Value and Special Surrender Value shall be payable.</a:t>
                      </a:r>
                      <a:endParaRPr lang="en-US" sz="16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The Higher</a:t>
                      </a:r>
                      <a:r>
                        <a:rPr lang="en-US" sz="1600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 of Guaranteed Surrender Value and Special Surrender Value shall be payable.</a:t>
                      </a:r>
                      <a:endParaRPr lang="en-US" sz="16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52400"/>
            <a:ext cx="7162800" cy="400110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660033"/>
                </a:solidFill>
                <a:latin typeface="Lucida Calligraphy" pitchFamily="66" charset="0"/>
                <a:cs typeface="Aparajita" pitchFamily="34" charset="0"/>
              </a:rPr>
              <a:t>LIC’s  New </a:t>
            </a:r>
            <a:r>
              <a:rPr lang="en-US" sz="2000" b="1" dirty="0" err="1" smtClean="0">
                <a:solidFill>
                  <a:srgbClr val="660033"/>
                </a:solidFill>
                <a:latin typeface="Lucida Calligraphy" pitchFamily="66" charset="0"/>
                <a:cs typeface="Aparajita" pitchFamily="34" charset="0"/>
              </a:rPr>
              <a:t>Jeevan</a:t>
            </a:r>
            <a:r>
              <a:rPr lang="en-US" sz="2000" b="1" dirty="0" smtClean="0">
                <a:solidFill>
                  <a:srgbClr val="660033"/>
                </a:solidFill>
                <a:latin typeface="Lucida Calligraphy" pitchFamily="66" charset="0"/>
                <a:cs typeface="Aparajita" pitchFamily="34" charset="0"/>
              </a:rPr>
              <a:t> </a:t>
            </a:r>
            <a:r>
              <a:rPr lang="en-US" sz="2000" b="1" dirty="0" err="1" smtClean="0">
                <a:solidFill>
                  <a:srgbClr val="660033"/>
                </a:solidFill>
                <a:latin typeface="Lucida Calligraphy" pitchFamily="66" charset="0"/>
                <a:cs typeface="Aparajita" pitchFamily="34" charset="0"/>
              </a:rPr>
              <a:t>Anand</a:t>
            </a:r>
            <a:r>
              <a:rPr lang="en-US" sz="2000" b="1" dirty="0" smtClean="0">
                <a:solidFill>
                  <a:srgbClr val="660033"/>
                </a:solidFill>
                <a:latin typeface="Lucida Calligraphy" pitchFamily="66" charset="0"/>
                <a:cs typeface="Aparajita" pitchFamily="34" charset="0"/>
              </a:rPr>
              <a:t> Plan– Surrender Value</a:t>
            </a:r>
            <a:endParaRPr lang="en-US" sz="2000" b="1" dirty="0">
              <a:solidFill>
                <a:srgbClr val="660033"/>
              </a:solidFill>
              <a:latin typeface="Lucida Calligraphy" pitchFamily="66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3163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172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Jeevan</a:t>
                      </a:r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Anand</a:t>
                      </a:r>
                      <a:endParaRPr lang="en-US" sz="1600" baseline="0" dirty="0" smtClean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  <a:p>
                      <a:pPr algn="ctr"/>
                      <a:r>
                        <a:rPr lang="en-US" sz="1600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Plan No. 149</a:t>
                      </a:r>
                      <a:endParaRPr lang="en-US" sz="16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New </a:t>
                      </a:r>
                      <a:r>
                        <a:rPr lang="en-US" sz="1600" dirty="0" err="1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Jeevan</a:t>
                      </a:r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Anand</a:t>
                      </a:r>
                      <a:endParaRPr lang="en-US" sz="1600" dirty="0" smtClean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  <a:p>
                      <a:pPr algn="ctr"/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Plan No. 815</a:t>
                      </a:r>
                      <a:endParaRPr lang="en-US" sz="16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7455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A  Policy may be revived</a:t>
                      </a:r>
                      <a:r>
                        <a:rPr lang="en-US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 within a period of 5 years from the date of first unpaid premium.</a:t>
                      </a:r>
                      <a:endParaRPr lang="en-US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A  Policy may be revived</a:t>
                      </a:r>
                      <a:r>
                        <a:rPr lang="en-US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 within a period of 2 years from the date of first unpaid premium.</a:t>
                      </a:r>
                      <a:endParaRPr lang="en-US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Accident Benefit inbuilt.</a:t>
                      </a:r>
                      <a:endParaRPr lang="en-US" sz="16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Accident Benefit as a rider.</a:t>
                      </a:r>
                      <a:endParaRPr lang="en-US" sz="16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710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Taxes,</a:t>
                      </a:r>
                      <a:r>
                        <a:rPr lang="en-US" sz="1600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 if any , were borne by the corporation.</a:t>
                      </a:r>
                      <a:endParaRPr lang="en-US" sz="16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Taxes, if</a:t>
                      </a:r>
                      <a:r>
                        <a:rPr lang="en-US" sz="1600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 any, shall be applicable at the prevailing rates and borne by the policyholder as per rules.</a:t>
                      </a:r>
                      <a:endParaRPr lang="en-US" sz="1600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4114800"/>
          <a:ext cx="6553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There</a:t>
                      </a:r>
                      <a:r>
                        <a:rPr lang="en-US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 shall be no change in the following Items</a:t>
                      </a:r>
                      <a:endParaRPr lang="en-US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Back Dating</a:t>
                      </a:r>
                      <a:endParaRPr lang="en-US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Grace Period</a:t>
                      </a:r>
                      <a:endParaRPr lang="en-US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Paid-up</a:t>
                      </a:r>
                      <a:r>
                        <a:rPr lang="en-US" baseline="0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 Value</a:t>
                      </a:r>
                      <a:endParaRPr lang="en-US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660033"/>
                          </a:solidFill>
                          <a:latin typeface="Lucida Calligraphy" pitchFamily="66" charset="0"/>
                        </a:rPr>
                        <a:t>Assignment/Nomination</a:t>
                      </a:r>
                      <a:endParaRPr lang="en-US" dirty="0">
                        <a:solidFill>
                          <a:srgbClr val="660033"/>
                        </a:solidFill>
                        <a:latin typeface="Lucida Calligraph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152400"/>
            <a:ext cx="5029200" cy="400110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660033"/>
                </a:solidFill>
                <a:latin typeface="Lucida Calligraphy" pitchFamily="66" charset="0"/>
                <a:cs typeface="Aparajita" pitchFamily="34" charset="0"/>
              </a:rPr>
              <a:t>LIC’s  New </a:t>
            </a:r>
            <a:r>
              <a:rPr lang="en-US" sz="2000" b="1" dirty="0" err="1" smtClean="0">
                <a:solidFill>
                  <a:srgbClr val="660033"/>
                </a:solidFill>
                <a:latin typeface="Lucida Calligraphy" pitchFamily="66" charset="0"/>
                <a:cs typeface="Aparajita" pitchFamily="34" charset="0"/>
              </a:rPr>
              <a:t>Jeevan</a:t>
            </a:r>
            <a:r>
              <a:rPr lang="en-US" sz="2000" b="1" dirty="0" smtClean="0">
                <a:solidFill>
                  <a:srgbClr val="660033"/>
                </a:solidFill>
                <a:latin typeface="Lucida Calligraphy" pitchFamily="66" charset="0"/>
                <a:cs typeface="Aparajita" pitchFamily="34" charset="0"/>
              </a:rPr>
              <a:t> </a:t>
            </a:r>
            <a:r>
              <a:rPr lang="en-US" sz="2000" b="1" dirty="0" err="1" smtClean="0">
                <a:solidFill>
                  <a:srgbClr val="660033"/>
                </a:solidFill>
                <a:latin typeface="Lucida Calligraphy" pitchFamily="66" charset="0"/>
                <a:cs typeface="Aparajita" pitchFamily="34" charset="0"/>
              </a:rPr>
              <a:t>Anand</a:t>
            </a:r>
            <a:r>
              <a:rPr lang="en-US" sz="2000" b="1" dirty="0" smtClean="0">
                <a:solidFill>
                  <a:srgbClr val="660033"/>
                </a:solidFill>
                <a:latin typeface="Lucida Calligraphy" pitchFamily="66" charset="0"/>
                <a:cs typeface="Aparajita" pitchFamily="34" charset="0"/>
              </a:rPr>
              <a:t> Plan</a:t>
            </a:r>
            <a:endParaRPr lang="en-US" sz="2000" b="1" dirty="0">
              <a:solidFill>
                <a:srgbClr val="660033"/>
              </a:solidFill>
              <a:latin typeface="Lucida Calligraphy" pitchFamily="66" charset="0"/>
              <a:cs typeface="Aparajit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LIC TEmplate">
  <a:themeElements>
    <a:clrScheme name="1_LIC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LIC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LIC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IC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IC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IC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IC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IC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IC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IC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IC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IC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IC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IC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1074</Words>
  <Application>Microsoft Office PowerPoint</Application>
  <PresentationFormat>On-screen Show (4:3)</PresentationFormat>
  <Paragraphs>178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1_LIC TEmplate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Manish Raghav</cp:lastModifiedBy>
  <cp:revision>158</cp:revision>
  <dcterms:created xsi:type="dcterms:W3CDTF">2006-08-16T00:00:00Z</dcterms:created>
  <dcterms:modified xsi:type="dcterms:W3CDTF">2014-01-10T06:43:50Z</dcterms:modified>
</cp:coreProperties>
</file>